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9"/>
  </p:notesMasterIdLst>
  <p:sldIdLst>
    <p:sldId id="269" r:id="rId2"/>
    <p:sldId id="268" r:id="rId3"/>
    <p:sldId id="259" r:id="rId4"/>
    <p:sldId id="285" r:id="rId5"/>
    <p:sldId id="282" r:id="rId6"/>
    <p:sldId id="288" r:id="rId7"/>
    <p:sldId id="284"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0854" autoAdjust="0"/>
  </p:normalViewPr>
  <p:slideViewPr>
    <p:cSldViewPr snapToGrid="0">
      <p:cViewPr varScale="1">
        <p:scale>
          <a:sx n="115" d="100"/>
          <a:sy n="115" d="100"/>
        </p:scale>
        <p:origin x="2064" y="102"/>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10.png>
</file>

<file path=ppt/media/image2.png>
</file>

<file path=ppt/media/image3.pn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ar-S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410C0A7B-467E-4560-A8E3-5483FEA34AC2}" type="datetimeFigureOut">
              <a:rPr lang="ar-SA" smtClean="0"/>
              <a:t>25/06/1444</a:t>
            </a:fld>
            <a:endParaRPr lang="ar-S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ar-S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ar-S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3C466718-2FB2-48C4-8CD7-294F135798C0}" type="slidenum">
              <a:rPr lang="ar-SA" smtClean="0"/>
              <a:t>‹#›</a:t>
            </a:fld>
            <a:endParaRPr lang="ar-SA"/>
          </a:p>
        </p:txBody>
      </p:sp>
    </p:spTree>
    <p:extLst>
      <p:ext uri="{BB962C8B-B14F-4D97-AF65-F5344CB8AC3E}">
        <p14:creationId xmlns:p14="http://schemas.microsoft.com/office/powerpoint/2010/main" val="3675207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يبدأ المحاضر بالسلام على المحاضرين والبسلمة والصلاة على الرسول الكريم ثم </a:t>
            </a:r>
          </a:p>
        </p:txBody>
      </p:sp>
      <p:sp>
        <p:nvSpPr>
          <p:cNvPr id="4" name="Slide Number Placeholder 3"/>
          <p:cNvSpPr>
            <a:spLocks noGrp="1"/>
          </p:cNvSpPr>
          <p:nvPr>
            <p:ph type="sldNum" sz="quarter" idx="5"/>
          </p:nvPr>
        </p:nvSpPr>
        <p:spPr/>
        <p:txBody>
          <a:bodyPr/>
          <a:lstStyle/>
          <a:p>
            <a:fld id="{3C466718-2FB2-48C4-8CD7-294F135798C0}" type="slidenum">
              <a:rPr lang="ar-SA" smtClean="0"/>
              <a:t>1</a:t>
            </a:fld>
            <a:endParaRPr lang="ar-SA"/>
          </a:p>
        </p:txBody>
      </p:sp>
    </p:spTree>
    <p:extLst>
      <p:ext uri="{BB962C8B-B14F-4D97-AF65-F5344CB8AC3E}">
        <p14:creationId xmlns:p14="http://schemas.microsoft.com/office/powerpoint/2010/main" val="1330415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بسؤال المستمعين عن ماهو التنمر</a:t>
            </a:r>
          </a:p>
        </p:txBody>
      </p:sp>
      <p:sp>
        <p:nvSpPr>
          <p:cNvPr id="4" name="Slide Number Placeholder 3"/>
          <p:cNvSpPr>
            <a:spLocks noGrp="1"/>
          </p:cNvSpPr>
          <p:nvPr>
            <p:ph type="sldNum" sz="quarter" idx="5"/>
          </p:nvPr>
        </p:nvSpPr>
        <p:spPr/>
        <p:txBody>
          <a:bodyPr/>
          <a:lstStyle/>
          <a:p>
            <a:fld id="{3C466718-2FB2-48C4-8CD7-294F135798C0}" type="slidenum">
              <a:rPr lang="ar-SA" smtClean="0"/>
              <a:t>2</a:t>
            </a:fld>
            <a:endParaRPr lang="ar-SA"/>
          </a:p>
        </p:txBody>
      </p:sp>
    </p:spTree>
    <p:extLst>
      <p:ext uri="{BB962C8B-B14F-4D97-AF65-F5344CB8AC3E}">
        <p14:creationId xmlns:p14="http://schemas.microsoft.com/office/powerpoint/2010/main" val="1581985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ar-SA" dirty="0"/>
          </a:p>
        </p:txBody>
      </p:sp>
      <p:sp>
        <p:nvSpPr>
          <p:cNvPr id="4" name="Slide Number Placeholder 3"/>
          <p:cNvSpPr>
            <a:spLocks noGrp="1"/>
          </p:cNvSpPr>
          <p:nvPr>
            <p:ph type="sldNum" sz="quarter" idx="5"/>
          </p:nvPr>
        </p:nvSpPr>
        <p:spPr/>
        <p:txBody>
          <a:bodyPr/>
          <a:lstStyle/>
          <a:p>
            <a:fld id="{3C466718-2FB2-48C4-8CD7-294F135798C0}" type="slidenum">
              <a:rPr lang="ar-SA" smtClean="0"/>
              <a:t>3</a:t>
            </a:fld>
            <a:endParaRPr lang="ar-SA"/>
          </a:p>
        </p:txBody>
      </p:sp>
    </p:spTree>
    <p:extLst>
      <p:ext uri="{BB962C8B-B14F-4D97-AF65-F5344CB8AC3E}">
        <p14:creationId xmlns:p14="http://schemas.microsoft.com/office/powerpoint/2010/main" val="3829607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a:r>
              <a:rPr lang="ar-SA" dirty="0"/>
              <a:t>ليس كما يشاع أن الإسلام ظاهرة حديثة بالقارة الامريكية والولايات المتحدة خصوصاً و بل تشير بعض المصادر بأن هناك مكتشفين مسلمين وصلوا للقارة الأمريكية قبل كريستوفر كولومبوس وزاد حضور المسلمين بالقارة والولايات المتحدة مع انتشار ظاهرة الاتجار بالعبيد ابتداءً من أوائل القرن السادس عشر وحتى أوائل التاسع عشر والهجرات القادمة من الدولة العثمانية خصوصا من بلاد الشام و في العصر الحديث زادت الهجرات شتى بقاع العالم الإسلامي.</a:t>
            </a:r>
            <a:br>
              <a:rPr lang="ar-SA" dirty="0"/>
            </a:br>
            <a:r>
              <a:rPr lang="ar-SA" dirty="0"/>
              <a:t>يعتبر الاسلام من أكثر الديانات انتشاراً ولذلك يرجع للهجرات المسلمين وزيادة عدد معتنقيها بالإضافة لمعدل الخصوبة العالٍ لدى المسلمين مقارنة بغيرهم.</a:t>
            </a:r>
            <a:br>
              <a:rPr lang="ar-SA" dirty="0"/>
            </a:br>
            <a:r>
              <a:rPr lang="ar-SA" dirty="0"/>
              <a:t>يقدر عدد المسلمين ب3.45 مليون نسمة بإحصائيات العام 2017 </a:t>
            </a:r>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3C466718-2FB2-48C4-8CD7-294F135798C0}" type="slidenum">
              <a:rPr kumimoji="0" lang="ar-SA"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l" defTabSz="457200" rtl="0" eaLnBrk="1" fontAlgn="auto" latinLnBrk="0" hangingPunct="1">
                <a:lnSpc>
                  <a:spcPct val="100000"/>
                </a:lnSpc>
                <a:spcBef>
                  <a:spcPts val="0"/>
                </a:spcBef>
                <a:spcAft>
                  <a:spcPts val="0"/>
                </a:spcAft>
                <a:buClrTx/>
                <a:buSzTx/>
                <a:buFontTx/>
                <a:buNone/>
                <a:tabLst/>
                <a:defRPr/>
              </a:pPr>
              <a:t>4</a:t>
            </a:fld>
            <a:endParaRPr kumimoji="0" lang="ar-SA"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17051233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ar-SA" dirty="0"/>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3C466718-2FB2-48C4-8CD7-294F135798C0}" type="slidenum">
              <a:rPr kumimoji="0" lang="ar-SA"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l" defTabSz="457200" rtl="0" eaLnBrk="1" fontAlgn="auto" latinLnBrk="0" hangingPunct="1">
                <a:lnSpc>
                  <a:spcPct val="100000"/>
                </a:lnSpc>
                <a:spcBef>
                  <a:spcPts val="0"/>
                </a:spcBef>
                <a:spcAft>
                  <a:spcPts val="0"/>
                </a:spcAft>
                <a:buClrTx/>
                <a:buSzTx/>
                <a:buFontTx/>
                <a:buNone/>
                <a:tabLst/>
                <a:defRPr/>
              </a:pPr>
              <a:t>5</a:t>
            </a:fld>
            <a:endParaRPr kumimoji="0" lang="ar-SA"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634038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a:r>
              <a:rPr kumimoji="0" lang="ar-SA" sz="3200" b="0" i="0" u="none" strike="noStrike" kern="1200" cap="all" spc="0" normalizeH="0" baseline="0" noProof="0" dirty="0">
                <a:ln>
                  <a:noFill/>
                </a:ln>
                <a:solidFill>
                  <a:srgbClr val="2C2C2C"/>
                </a:solidFill>
                <a:effectLst/>
                <a:uLnTx/>
                <a:uFillTx/>
                <a:latin typeface="Corbel" panose="020B0503020204020204"/>
                <a:ea typeface="+mj-ea"/>
                <a:cs typeface="Tahoma" panose="020B0604030504040204" pitchFamily="34" charset="0"/>
              </a:rPr>
              <a:t>من المصاعب التي تواجه المسلمين في الولايات المتحدة هو مشاعر العداء والكراهية ضدهم وخصوصا بعد 11\09 وصعود اليمين المتطرف مع خطابات الكراهية وازدياد التعصب المسيحي الأبيض والهجمات ضد المساجد والتصوير السلبي ضدهم في بعض وسائل الإعلام.</a:t>
            </a:r>
            <a:br>
              <a:rPr kumimoji="0" lang="ar-SA" sz="3200" b="0" i="0" u="none" strike="noStrike" kern="1200" cap="all" spc="0" normalizeH="0" baseline="0" noProof="0" dirty="0">
                <a:ln>
                  <a:noFill/>
                </a:ln>
                <a:solidFill>
                  <a:srgbClr val="2C2C2C"/>
                </a:solidFill>
                <a:effectLst/>
                <a:uLnTx/>
                <a:uFillTx/>
                <a:latin typeface="Corbel" panose="020B0503020204020204"/>
                <a:ea typeface="+mj-ea"/>
                <a:cs typeface="Tahoma" panose="020B0604030504040204" pitchFamily="34" charset="0"/>
              </a:rPr>
            </a:br>
            <a:r>
              <a:rPr kumimoji="0" lang="ar-SA" sz="3200" b="0" i="0" u="none" strike="noStrike" kern="1200" cap="all" spc="0" normalizeH="0" baseline="0" noProof="0" dirty="0">
                <a:ln>
                  <a:noFill/>
                </a:ln>
                <a:solidFill>
                  <a:srgbClr val="2C2C2C"/>
                </a:solidFill>
                <a:effectLst/>
                <a:uLnTx/>
                <a:uFillTx/>
                <a:latin typeface="Corbel" panose="020B0503020204020204"/>
                <a:ea typeface="+mj-ea"/>
                <a:cs typeface="Tahoma" panose="020B0604030504040204" pitchFamily="34" charset="0"/>
              </a:rPr>
              <a:t>ومن المصاعب التي تواجه المسلمين هو الحفاظ على هويتهم وسط انتشار الأفكار الليبرالية المتطرفة كالشذوذ والنسوية المتطرفة والحركات الجندرية المنحرفة التي تروج للتحول وغيرها من الأمراض عفانا الله وأياكم منها.</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ar-SA" sz="1200" b="0" i="0" u="none" strike="noStrike" kern="1200" cap="none" spc="0" normalizeH="0" baseline="0" noProof="0" dirty="0">
                <a:ln>
                  <a:noFill/>
                </a:ln>
                <a:solidFill>
                  <a:prstClr val="black"/>
                </a:solidFill>
                <a:effectLst/>
                <a:uLnTx/>
                <a:uFillTx/>
                <a:latin typeface="Calibri" panose="020F0502020204030204"/>
                <a:ea typeface="+mn-ea"/>
                <a:cs typeface="Arial" panose="020B0604020202020204" pitchFamily="34" charset="0"/>
              </a:rPr>
              <a:t>مع كل هذه المصاعب التي تواجه المسلمين بالولايات المتحد إلا أن المسلمين اليوم حققوا مكاسب ومنجزات وهم اليوم أكثر المجتمعات مساهمة وتعلماً بينهم وقد حفزتهم المصاعب على تنظيم أنفسهم واستخدام اصواتهم للدفاع عن أنفسهم والعمل على الكسب بالمزيد من حقوقهم خصوصا الدينية منها ووصل المسلمين لمناصب كبيرة من عمدة للمدن لأعضاء بالكونغرس وقد اعترفت بعض المدن بإجازة عيد الفطر وهناك مدن سمحت بالأذان خلال شهر رمضان وغيرها من المكاسب. </a:t>
            </a:r>
          </a:p>
          <a:p>
            <a:pPr algn="r"/>
            <a:endParaRPr lang="ar-SA" dirty="0"/>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3C466718-2FB2-48C4-8CD7-294F135798C0}" type="slidenum">
              <a:rPr kumimoji="0" lang="ar-SA"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l" defTabSz="457200" rtl="0" eaLnBrk="1" fontAlgn="auto" latinLnBrk="0" hangingPunct="1">
                <a:lnSpc>
                  <a:spcPct val="100000"/>
                </a:lnSpc>
                <a:spcBef>
                  <a:spcPts val="0"/>
                </a:spcBef>
                <a:spcAft>
                  <a:spcPts val="0"/>
                </a:spcAft>
                <a:buClrTx/>
                <a:buSzTx/>
                <a:buFontTx/>
                <a:buNone/>
                <a:tabLst/>
                <a:defRPr/>
              </a:pPr>
              <a:t>6</a:t>
            </a:fld>
            <a:endParaRPr kumimoji="0" lang="ar-SA"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13189528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يبدأ المحاضر بالسلام على المحاضرين والبسلمة والصلاة على الرسول الكريم ثم </a:t>
            </a:r>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3C466718-2FB2-48C4-8CD7-294F135798C0}" type="slidenum">
              <a:rPr kumimoji="0" lang="ar-SA"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l" defTabSz="457200" rtl="0" eaLnBrk="1" fontAlgn="auto" latinLnBrk="0" hangingPunct="1">
                <a:lnSpc>
                  <a:spcPct val="100000"/>
                </a:lnSpc>
                <a:spcBef>
                  <a:spcPts val="0"/>
                </a:spcBef>
                <a:spcAft>
                  <a:spcPts val="0"/>
                </a:spcAft>
                <a:buClrTx/>
                <a:buSzTx/>
                <a:buFontTx/>
                <a:buNone/>
                <a:tabLst/>
                <a:defRPr/>
              </a:pPr>
              <a:t>7</a:t>
            </a:fld>
            <a:endParaRPr kumimoji="0" lang="ar-SA"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3360270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88544FE-8CE1-43F8-BD84-0F339DC7B5B8}" type="datetimeFigureOut">
              <a:rPr lang="ar-SA" smtClean="0"/>
              <a:t>25/06/1444</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3760171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8544FE-8CE1-43F8-BD84-0F339DC7B5B8}" type="datetimeFigureOut">
              <a:rPr lang="ar-SA" smtClean="0"/>
              <a:t>25/06/1444</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3929685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A88544FE-8CE1-43F8-BD84-0F339DC7B5B8}" type="datetimeFigureOut">
              <a:rPr lang="ar-SA" smtClean="0"/>
              <a:t>25/06/1444</a:t>
            </a:fld>
            <a:endParaRPr lang="ar-SA"/>
          </a:p>
        </p:txBody>
      </p:sp>
      <p:sp>
        <p:nvSpPr>
          <p:cNvPr id="5" name="Footer Placeholder 4"/>
          <p:cNvSpPr>
            <a:spLocks noGrp="1"/>
          </p:cNvSpPr>
          <p:nvPr>
            <p:ph type="ftr" sz="quarter" idx="11"/>
          </p:nvPr>
        </p:nvSpPr>
        <p:spPr>
          <a:xfrm>
            <a:off x="3776135" y="6422854"/>
            <a:ext cx="4279669" cy="365125"/>
          </a:xfrm>
        </p:spPr>
        <p:txBody>
          <a:bodyPr/>
          <a:lstStyle/>
          <a:p>
            <a:endParaRPr lang="ar-SA"/>
          </a:p>
        </p:txBody>
      </p:sp>
      <p:sp>
        <p:nvSpPr>
          <p:cNvPr id="6" name="Slide Number Placeholder 5"/>
          <p:cNvSpPr>
            <a:spLocks noGrp="1"/>
          </p:cNvSpPr>
          <p:nvPr>
            <p:ph type="sldNum" sz="quarter" idx="12"/>
          </p:nvPr>
        </p:nvSpPr>
        <p:spPr>
          <a:xfrm>
            <a:off x="8073048" y="6422854"/>
            <a:ext cx="879759" cy="365125"/>
          </a:xfrm>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417779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8544FE-8CE1-43F8-BD84-0F339DC7B5B8}" type="datetimeFigureOut">
              <a:rPr lang="ar-SA" smtClean="0"/>
              <a:t>25/06/1444</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3593733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A88544FE-8CE1-43F8-BD84-0F339DC7B5B8}" type="datetimeFigureOut">
              <a:rPr lang="ar-SA" smtClean="0"/>
              <a:t>25/06/1444</a:t>
            </a:fld>
            <a:endParaRPr lang="ar-SA"/>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ar-SA"/>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CBCD7F87-DF35-48AE-A450-98D7CD14C472}" type="slidenum">
              <a:rPr lang="ar-SA" smtClean="0"/>
              <a:t>‹#›</a:t>
            </a:fld>
            <a:endParaRPr lang="ar-SA"/>
          </a:p>
        </p:txBody>
      </p:sp>
    </p:spTree>
    <p:extLst>
      <p:ext uri="{BB962C8B-B14F-4D97-AF65-F5344CB8AC3E}">
        <p14:creationId xmlns:p14="http://schemas.microsoft.com/office/powerpoint/2010/main" val="164404769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88544FE-8CE1-43F8-BD84-0F339DC7B5B8}" type="datetimeFigureOut">
              <a:rPr lang="ar-SA" smtClean="0"/>
              <a:t>25/06/1444</a:t>
            </a:fld>
            <a:endParaRPr lang="ar-SA"/>
          </a:p>
        </p:txBody>
      </p:sp>
      <p:sp>
        <p:nvSpPr>
          <p:cNvPr id="6" name="Footer Placeholder 5"/>
          <p:cNvSpPr>
            <a:spLocks noGrp="1"/>
          </p:cNvSpPr>
          <p:nvPr>
            <p:ph type="ftr" sz="quarter" idx="11"/>
          </p:nvPr>
        </p:nvSpPr>
        <p:spPr/>
        <p:txBody>
          <a:bodyPr/>
          <a:lstStyle/>
          <a:p>
            <a:endParaRPr lang="ar-SA"/>
          </a:p>
        </p:txBody>
      </p:sp>
      <p:sp>
        <p:nvSpPr>
          <p:cNvPr id="7" name="Slide Number Placeholder 6"/>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4008185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8544FE-8CE1-43F8-BD84-0F339DC7B5B8}" type="datetimeFigureOut">
              <a:rPr lang="ar-SA" smtClean="0"/>
              <a:t>25/06/1444</a:t>
            </a:fld>
            <a:endParaRPr lang="ar-SA"/>
          </a:p>
        </p:txBody>
      </p:sp>
      <p:sp>
        <p:nvSpPr>
          <p:cNvPr id="8" name="Footer Placeholder 7"/>
          <p:cNvSpPr>
            <a:spLocks noGrp="1"/>
          </p:cNvSpPr>
          <p:nvPr>
            <p:ph type="ftr" sz="quarter" idx="11"/>
          </p:nvPr>
        </p:nvSpPr>
        <p:spPr/>
        <p:txBody>
          <a:bodyPr/>
          <a:lstStyle/>
          <a:p>
            <a:endParaRPr lang="ar-SA"/>
          </a:p>
        </p:txBody>
      </p:sp>
      <p:sp>
        <p:nvSpPr>
          <p:cNvPr id="9" name="Slide Number Placeholder 8"/>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1754588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88544FE-8CE1-43F8-BD84-0F339DC7B5B8}" type="datetimeFigureOut">
              <a:rPr lang="ar-SA" smtClean="0"/>
              <a:t>25/06/1444</a:t>
            </a:fld>
            <a:endParaRPr lang="ar-SA"/>
          </a:p>
        </p:txBody>
      </p:sp>
      <p:sp>
        <p:nvSpPr>
          <p:cNvPr id="4" name="Footer Placeholder 3"/>
          <p:cNvSpPr>
            <a:spLocks noGrp="1"/>
          </p:cNvSpPr>
          <p:nvPr>
            <p:ph type="ftr" sz="quarter" idx="11"/>
          </p:nvPr>
        </p:nvSpPr>
        <p:spPr/>
        <p:txBody>
          <a:bodyPr/>
          <a:lstStyle/>
          <a:p>
            <a:endParaRPr lang="ar-SA"/>
          </a:p>
        </p:txBody>
      </p:sp>
      <p:sp>
        <p:nvSpPr>
          <p:cNvPr id="5" name="Slide Number Placeholder 4"/>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1698478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8544FE-8CE1-43F8-BD84-0F339DC7B5B8}" type="datetimeFigureOut">
              <a:rPr lang="ar-SA" smtClean="0"/>
              <a:t>25/06/1444</a:t>
            </a:fld>
            <a:endParaRPr lang="ar-SA"/>
          </a:p>
        </p:txBody>
      </p:sp>
      <p:sp>
        <p:nvSpPr>
          <p:cNvPr id="3" name="Footer Placeholder 2"/>
          <p:cNvSpPr>
            <a:spLocks noGrp="1"/>
          </p:cNvSpPr>
          <p:nvPr>
            <p:ph type="ftr" sz="quarter" idx="11"/>
          </p:nvPr>
        </p:nvSpPr>
        <p:spPr/>
        <p:txBody>
          <a:bodyPr/>
          <a:lstStyle/>
          <a:p>
            <a:endParaRPr lang="ar-SA"/>
          </a:p>
        </p:txBody>
      </p:sp>
      <p:sp>
        <p:nvSpPr>
          <p:cNvPr id="4" name="Slide Number Placeholder 3"/>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3322682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88544FE-8CE1-43F8-BD84-0F339DC7B5B8}" type="datetimeFigureOut">
              <a:rPr lang="ar-SA" smtClean="0"/>
              <a:t>25/06/1444</a:t>
            </a:fld>
            <a:endParaRPr lang="ar-SA"/>
          </a:p>
        </p:txBody>
      </p:sp>
      <p:sp>
        <p:nvSpPr>
          <p:cNvPr id="6" name="Footer Placeholder 5"/>
          <p:cNvSpPr>
            <a:spLocks noGrp="1"/>
          </p:cNvSpPr>
          <p:nvPr>
            <p:ph type="ftr" sz="quarter" idx="11"/>
          </p:nvPr>
        </p:nvSpPr>
        <p:spPr/>
        <p:txBody>
          <a:bodyPr/>
          <a:lstStyle/>
          <a:p>
            <a:endParaRPr lang="ar-SA"/>
          </a:p>
        </p:txBody>
      </p:sp>
      <p:sp>
        <p:nvSpPr>
          <p:cNvPr id="7" name="Slide Number Placeholder 6"/>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2725619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88544FE-8CE1-43F8-BD84-0F339DC7B5B8}" type="datetimeFigureOut">
              <a:rPr lang="ar-SA" smtClean="0"/>
              <a:t>25/06/1444</a:t>
            </a:fld>
            <a:endParaRPr lang="ar-SA"/>
          </a:p>
        </p:txBody>
      </p:sp>
      <p:sp>
        <p:nvSpPr>
          <p:cNvPr id="6" name="Footer Placeholder 5"/>
          <p:cNvSpPr>
            <a:spLocks noGrp="1"/>
          </p:cNvSpPr>
          <p:nvPr>
            <p:ph type="ftr" sz="quarter" idx="11"/>
          </p:nvPr>
        </p:nvSpPr>
        <p:spPr/>
        <p:txBody>
          <a:bodyPr/>
          <a:lstStyle/>
          <a:p>
            <a:endParaRPr lang="ar-SA"/>
          </a:p>
        </p:txBody>
      </p:sp>
      <p:sp>
        <p:nvSpPr>
          <p:cNvPr id="7" name="Slide Number Placeholder 6"/>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999269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A88544FE-8CE1-43F8-BD84-0F339DC7B5B8}" type="datetimeFigureOut">
              <a:rPr lang="ar-SA" smtClean="0"/>
              <a:t>25/06/1444</a:t>
            </a:fld>
            <a:endParaRPr lang="ar-SA"/>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ar-SA"/>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CBCD7F87-DF35-48AE-A450-98D7CD14C472}" type="slidenum">
              <a:rPr lang="ar-SA" smtClean="0"/>
              <a:t>‹#›</a:t>
            </a:fld>
            <a:endParaRPr lang="ar-SA"/>
          </a:p>
        </p:txBody>
      </p:sp>
    </p:spTree>
    <p:extLst>
      <p:ext uri="{BB962C8B-B14F-4D97-AF65-F5344CB8AC3E}">
        <p14:creationId xmlns:p14="http://schemas.microsoft.com/office/powerpoint/2010/main" val="4099457316"/>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xStyles>
    <p:titleStyle>
      <a:lvl1pPr algn="l" defTabSz="914400" rtl="1"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r" defTabSz="914400" rtl="1"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r" defTabSz="914400" rtl="1"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r" defTabSz="914400" rtl="1"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3E75778-8865-451E-A418-58B337FE5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0" name="Rectangle 9">
            <a:extLst>
              <a:ext uri="{FF2B5EF4-FFF2-40B4-BE49-F238E27FC236}">
                <a16:creationId xmlns:a16="http://schemas.microsoft.com/office/drawing/2014/main" id="{04B3A732-BD30-43B3-B22F-86F941907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5978F0-8D3C-4B12-B071-F1254173E3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1600"/>
            <a:ext cx="12192000" cy="411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906B6E-31FD-489E-BCA2-C47A34250F4D}"/>
              </a:ext>
            </a:extLst>
          </p:cNvPr>
          <p:cNvSpPr>
            <a:spLocks noGrp="1"/>
          </p:cNvSpPr>
          <p:nvPr>
            <p:ph type="title"/>
          </p:nvPr>
        </p:nvSpPr>
        <p:spPr>
          <a:xfrm>
            <a:off x="1" y="1371599"/>
            <a:ext cx="12195668" cy="4114800"/>
          </a:xfrm>
        </p:spPr>
        <p:txBody>
          <a:bodyPr vert="horz" lIns="91440" tIns="45720" rIns="91440" bIns="45720" rtlCol="0" anchor="ctr">
            <a:normAutofit/>
          </a:bodyPr>
          <a:lstStyle/>
          <a:p>
            <a:pPr algn="ctr" rtl="0">
              <a:lnSpc>
                <a:spcPct val="80000"/>
              </a:lnSpc>
            </a:pPr>
            <a:r>
              <a:rPr lang="ar-SA" sz="5400" spc="150" dirty="0">
                <a:solidFill>
                  <a:schemeClr val="bg1"/>
                </a:solidFill>
              </a:rPr>
              <a:t>المسلمين  في الولايات المتحدة الأمريكية</a:t>
            </a:r>
            <a:br>
              <a:rPr lang="ar-SA" sz="4400" spc="150" dirty="0">
                <a:solidFill>
                  <a:schemeClr val="bg1"/>
                </a:solidFill>
              </a:rPr>
            </a:br>
            <a:br>
              <a:rPr lang="ar-SA" sz="4400" spc="150" dirty="0">
                <a:solidFill>
                  <a:schemeClr val="bg1"/>
                </a:solidFill>
              </a:rPr>
            </a:br>
            <a:r>
              <a:rPr lang="ar-SA" sz="4400" spc="150" dirty="0">
                <a:solidFill>
                  <a:schemeClr val="bg1"/>
                </a:solidFill>
              </a:rPr>
              <a:t>المقرر:سلم108(قضايا معاصرة)</a:t>
            </a:r>
            <a:br>
              <a:rPr lang="ar-SA" sz="4400" spc="150" dirty="0">
                <a:solidFill>
                  <a:schemeClr val="bg1"/>
                </a:solidFill>
              </a:rPr>
            </a:br>
            <a:r>
              <a:rPr lang="ar-SA" sz="4400" spc="150" dirty="0">
                <a:solidFill>
                  <a:schemeClr val="bg1"/>
                </a:solidFill>
              </a:rPr>
              <a:t>المقدم:عبدالرحمن عماد الميمان</a:t>
            </a:r>
            <a:br>
              <a:rPr lang="ar-SA" sz="4400" spc="150" dirty="0">
                <a:solidFill>
                  <a:schemeClr val="bg1"/>
                </a:solidFill>
              </a:rPr>
            </a:br>
            <a:r>
              <a:rPr lang="ar-SA" sz="4400" spc="150" dirty="0">
                <a:solidFill>
                  <a:schemeClr val="bg1"/>
                </a:solidFill>
              </a:rPr>
              <a:t>)</a:t>
            </a:r>
            <a:r>
              <a:rPr lang="en-US" sz="4400" spc="150" dirty="0">
                <a:solidFill>
                  <a:schemeClr val="bg1"/>
                </a:solidFill>
              </a:rPr>
              <a:t>@PYTHON01100100</a:t>
            </a:r>
            <a:r>
              <a:rPr lang="ar-SA" sz="4400" spc="150" dirty="0">
                <a:solidFill>
                  <a:schemeClr val="bg1"/>
                </a:solidFill>
              </a:rPr>
              <a:t>(</a:t>
            </a:r>
            <a:br>
              <a:rPr lang="ar-SA" sz="4400" spc="150" dirty="0">
                <a:solidFill>
                  <a:schemeClr val="bg1"/>
                </a:solidFill>
              </a:rPr>
            </a:br>
            <a:r>
              <a:rPr lang="ar-SA" sz="4400" spc="150" dirty="0">
                <a:solidFill>
                  <a:schemeClr val="bg1"/>
                </a:solidFill>
              </a:rPr>
              <a:t>المشرف:فلاح العريفي</a:t>
            </a:r>
            <a:endParaRPr lang="en-US" sz="4400" spc="150" dirty="0">
              <a:solidFill>
                <a:schemeClr val="bg1"/>
              </a:solidFill>
            </a:endParaRPr>
          </a:p>
        </p:txBody>
      </p:sp>
    </p:spTree>
    <p:extLst>
      <p:ext uri="{BB962C8B-B14F-4D97-AF65-F5344CB8AC3E}">
        <p14:creationId xmlns:p14="http://schemas.microsoft.com/office/powerpoint/2010/main" val="35345978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588C9-3B48-4BE0-8622-FBB1F03CDF5A}"/>
              </a:ext>
            </a:extLst>
          </p:cNvPr>
          <p:cNvSpPr>
            <a:spLocks noGrp="1"/>
          </p:cNvSpPr>
          <p:nvPr>
            <p:ph type="ctrTitle"/>
          </p:nvPr>
        </p:nvSpPr>
        <p:spPr/>
        <p:txBody>
          <a:bodyPr>
            <a:noAutofit/>
          </a:bodyPr>
          <a:lstStyle/>
          <a:p>
            <a:r>
              <a:rPr lang="ar-SA" sz="6600" dirty="0">
                <a:solidFill>
                  <a:schemeClr val="bg1"/>
                </a:solidFill>
              </a:rPr>
              <a:t>نبذة عن الولايات المتحدة الأمريكية</a:t>
            </a:r>
            <a:endParaRPr lang="ar-SA" sz="3200" dirty="0">
              <a:solidFill>
                <a:schemeClr val="bg1"/>
              </a:solidFill>
            </a:endParaRPr>
          </a:p>
        </p:txBody>
      </p:sp>
    </p:spTree>
    <p:extLst>
      <p:ext uri="{BB962C8B-B14F-4D97-AF65-F5344CB8AC3E}">
        <p14:creationId xmlns:p14="http://schemas.microsoft.com/office/powerpoint/2010/main" val="15598000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CB972422-B794-4FA8-BCC6-BAF6938A1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9">
            <a:extLst>
              <a:ext uri="{FF2B5EF4-FFF2-40B4-BE49-F238E27FC236}">
                <a16:creationId xmlns:a16="http://schemas.microsoft.com/office/drawing/2014/main" id="{89DE9E2B-5611-49C8-862E-AD4D43A8AA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1">
            <a:extLst>
              <a:ext uri="{FF2B5EF4-FFF2-40B4-BE49-F238E27FC236}">
                <a16:creationId xmlns:a16="http://schemas.microsoft.com/office/drawing/2014/main" id="{5296EC4F-8732-481B-94CB-C98E4EF297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9935" y="1836869"/>
            <a:ext cx="0" cy="3184263"/>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Rectangle 13">
            <a:extLst>
              <a:ext uri="{FF2B5EF4-FFF2-40B4-BE49-F238E27FC236}">
                <a16:creationId xmlns:a16="http://schemas.microsoft.com/office/drawing/2014/main" id="{519C7155-1644-4C60-B0B5-32B1800D6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7540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Background pattern&#10;&#10;Description automatically generated">
            <a:extLst>
              <a:ext uri="{FF2B5EF4-FFF2-40B4-BE49-F238E27FC236}">
                <a16:creationId xmlns:a16="http://schemas.microsoft.com/office/drawing/2014/main" id="{709DD782-71C7-937A-58F2-465ADC4ECE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85" y="496250"/>
            <a:ext cx="4225328" cy="2624195"/>
          </a:xfrm>
          <a:prstGeom prst="rect">
            <a:avLst/>
          </a:prstGeom>
        </p:spPr>
      </p:pic>
      <p:pic>
        <p:nvPicPr>
          <p:cNvPr id="9" name="Picture 8" descr="Text&#10;&#10;Description automatically generated">
            <a:extLst>
              <a:ext uri="{FF2B5EF4-FFF2-40B4-BE49-F238E27FC236}">
                <a16:creationId xmlns:a16="http://schemas.microsoft.com/office/drawing/2014/main" id="{71C638C6-CEC1-0227-17E5-DEC37EA785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3467" y="3134096"/>
            <a:ext cx="2632364" cy="2968832"/>
          </a:xfrm>
          <a:prstGeom prst="rect">
            <a:avLst/>
          </a:prstGeom>
        </p:spPr>
      </p:pic>
      <p:sp>
        <p:nvSpPr>
          <p:cNvPr id="10" name="Rectangle 1">
            <a:extLst>
              <a:ext uri="{FF2B5EF4-FFF2-40B4-BE49-F238E27FC236}">
                <a16:creationId xmlns:a16="http://schemas.microsoft.com/office/drawing/2014/main" id="{E5B6F648-F25D-5DD1-6987-7066C55F34E4}"/>
              </a:ext>
            </a:extLst>
          </p:cNvPr>
          <p:cNvSpPr>
            <a:spLocks noGrp="1" noChangeArrowheads="1"/>
          </p:cNvSpPr>
          <p:nvPr>
            <p:ph type="title"/>
          </p:nvPr>
        </p:nvSpPr>
        <p:spPr bwMode="auto">
          <a:xfrm>
            <a:off x="4322313" y="1623202"/>
            <a:ext cx="7131771"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ar-SA" altLang="ar-SA" sz="2800" b="0" i="0" strike="noStrike" cap="none" normalizeH="0" baseline="0" dirty="0">
                <a:ln>
                  <a:noFill/>
                </a:ln>
                <a:solidFill>
                  <a:schemeClr val="tx1"/>
                </a:solidFill>
                <a:effectLst/>
                <a:latin typeface="Arial" panose="020B0604020202020204" pitchFamily="34" charset="0"/>
                <a:cs typeface="Arial" panose="020B0604020202020204" pitchFamily="34" charset="0"/>
              </a:rPr>
              <a:t>الولايات المتحدة الأمريكية  جُمهُورِيّة دُستُورِيّة اِتِّحادِيّة تضم خمسين ولاية وهي أقوى أقتصاد</a:t>
            </a:r>
            <a:r>
              <a:rPr kumimoji="0" lang="ar-SA" altLang="ar-SA" sz="2800" b="0" i="0" strike="noStrike" cap="none" normalizeH="0" dirty="0">
                <a:ln>
                  <a:noFill/>
                </a:ln>
                <a:solidFill>
                  <a:schemeClr val="tx1"/>
                </a:solidFill>
                <a:effectLst/>
                <a:latin typeface="Arial" panose="020B0604020202020204" pitchFamily="34" charset="0"/>
                <a:cs typeface="Arial" panose="020B0604020202020204" pitchFamily="34" charset="0"/>
              </a:rPr>
              <a:t> بالعالم</a:t>
            </a:r>
            <a:r>
              <a:rPr kumimoji="0" lang="ar-SA" altLang="ar-SA" sz="2800" b="0" i="0" strike="noStrike" cap="none" normalizeH="0" baseline="0" dirty="0">
                <a:ln>
                  <a:noFill/>
                </a:ln>
                <a:solidFill>
                  <a:schemeClr val="tx1"/>
                </a:solidFill>
                <a:effectLst/>
                <a:latin typeface="Arial" panose="020B0604020202020204" pitchFamily="34" charset="0"/>
                <a:cs typeface="Arial" panose="020B0604020202020204" pitchFamily="34" charset="0"/>
              </a:rPr>
              <a:t> وتتميَّز الوِلايات المُتّحِدَة بِأَنّها وَاحِدَة من أَكثر دُوَلِ العالَم تنوُّعاً من حيث العِرق والثَّقافة، وجَاء ذَلك نَتِيجة الهِجرة الكَبِيرة إِليها من بُلدانٌ مُختلفة وتعتبر الولايات المتحدة من أكثر الدول العلمانية تديناً في العالم الغربي حيث لا يزال الدين يعلب دوراً كبيراً بالحياة العامة لمعظم الأمريكيين رغم عَلمانية مؤسسات الدولة ومدارسها حالياً وانتشار ظاهرة اللادينية والإلحاد</a:t>
            </a:r>
            <a:r>
              <a:rPr kumimoji="0" lang="ar-SA" altLang="ar-SA" sz="2800" b="0" i="0" strike="noStrike" cap="none" normalizeH="0" dirty="0">
                <a:ln>
                  <a:noFill/>
                </a:ln>
                <a:solidFill>
                  <a:schemeClr val="tx1"/>
                </a:solidFill>
                <a:effectLst/>
                <a:latin typeface="Arial" panose="020B0604020202020204" pitchFamily="34" charset="0"/>
                <a:cs typeface="Arial" panose="020B0604020202020204" pitchFamily="34" charset="0"/>
              </a:rPr>
              <a:t> في هذا العصر</a:t>
            </a:r>
            <a:r>
              <a:rPr kumimoji="0" lang="ar-SA" altLang="ar-SA" sz="2800" b="0" i="0" strike="noStrike" cap="none" normalizeH="0" baseline="0" dirty="0">
                <a:ln>
                  <a:noFill/>
                </a:ln>
                <a:solidFill>
                  <a:schemeClr val="tx1"/>
                </a:solidFill>
                <a:effectLst/>
                <a:latin typeface="Arial" panose="020B0604020202020204" pitchFamily="34" charset="0"/>
                <a:cs typeface="Arial" panose="020B0604020202020204" pitchFamily="34" charset="0"/>
              </a:rPr>
              <a:t>.</a:t>
            </a:r>
            <a:endParaRPr kumimoji="0" lang="ar-SA" altLang="ar-SA" sz="2800" b="0" i="0"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32169944"/>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9B048A9D-7810-4E83-9167-7E739CC84D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059012"/>
            <a:ext cx="12188952"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8" name="Rectangle 27">
            <a:extLst>
              <a:ext uri="{FF2B5EF4-FFF2-40B4-BE49-F238E27FC236}">
                <a16:creationId xmlns:a16="http://schemas.microsoft.com/office/drawing/2014/main" id="{CC43FB38-B7F9-4596-81AE-806CFD75F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164ABF9-6BDA-48A6-BD68-60B349C56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3657600"/>
            <a:ext cx="12188952"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B5EC5CBE-E4AD-43FE-8623-29EC81A21F9B}"/>
              </a:ext>
            </a:extLst>
          </p:cNvPr>
          <p:cNvSpPr>
            <a:spLocks noGrp="1"/>
          </p:cNvSpPr>
          <p:nvPr>
            <p:ph type="title"/>
          </p:nvPr>
        </p:nvSpPr>
        <p:spPr>
          <a:xfrm>
            <a:off x="360217" y="44729"/>
            <a:ext cx="11471565" cy="1739347"/>
          </a:xfrm>
        </p:spPr>
        <p:txBody>
          <a:bodyPr vert="horz" lIns="91440" tIns="45720" rIns="91440" bIns="45720" rtlCol="0" anchor="ctr">
            <a:normAutofit/>
          </a:bodyPr>
          <a:lstStyle/>
          <a:p>
            <a:pPr algn="ctr" rtl="0">
              <a:lnSpc>
                <a:spcPct val="80000"/>
              </a:lnSpc>
            </a:pPr>
            <a:r>
              <a:rPr lang="ar-SA" sz="6000" dirty="0">
                <a:solidFill>
                  <a:schemeClr val="bg1"/>
                </a:solidFill>
              </a:rPr>
              <a:t>الإسلام في الولايات المتحدة الأمريكية</a:t>
            </a:r>
            <a:endParaRPr lang="en-US" sz="6000" spc="150" dirty="0"/>
          </a:p>
        </p:txBody>
      </p:sp>
      <p:pic>
        <p:nvPicPr>
          <p:cNvPr id="4" name="Picture 3" descr="A person in a uniform&#10;&#10;Description automatically generated with low confidence">
            <a:extLst>
              <a:ext uri="{FF2B5EF4-FFF2-40B4-BE49-F238E27FC236}">
                <a16:creationId xmlns:a16="http://schemas.microsoft.com/office/drawing/2014/main" id="{93E807A8-4702-86CD-FC49-0313D1856270}"/>
              </a:ext>
            </a:extLst>
          </p:cNvPr>
          <p:cNvPicPr>
            <a:picLocks noChangeAspect="1"/>
          </p:cNvPicPr>
          <p:nvPr/>
        </p:nvPicPr>
        <p:blipFill rotWithShape="1">
          <a:blip r:embed="rId3">
            <a:extLst>
              <a:ext uri="{28A0092B-C50C-407E-A947-70E740481C1C}">
                <a14:useLocalDpi xmlns:a14="http://schemas.microsoft.com/office/drawing/2010/main" val="0"/>
              </a:ext>
            </a:extLst>
          </a:blip>
          <a:srcRect t="345" r="4" b="22098"/>
          <a:stretch/>
        </p:blipFill>
        <p:spPr>
          <a:xfrm>
            <a:off x="3697325" y="1712564"/>
            <a:ext cx="3855175" cy="3657589"/>
          </a:xfrm>
          <a:prstGeom prst="rect">
            <a:avLst/>
          </a:prstGeom>
        </p:spPr>
      </p:pic>
      <p:pic>
        <p:nvPicPr>
          <p:cNvPr id="11" name="Picture 10" descr="Text, letter&#10;&#10;Description automatically generated">
            <a:extLst>
              <a:ext uri="{FF2B5EF4-FFF2-40B4-BE49-F238E27FC236}">
                <a16:creationId xmlns:a16="http://schemas.microsoft.com/office/drawing/2014/main" id="{FDA17E7D-745C-FAF4-F9F3-CC869BCE9CCF}"/>
              </a:ext>
            </a:extLst>
          </p:cNvPr>
          <p:cNvPicPr>
            <a:picLocks noChangeAspect="1"/>
          </p:cNvPicPr>
          <p:nvPr/>
        </p:nvPicPr>
        <p:blipFill rotWithShape="1">
          <a:blip r:embed="rId4">
            <a:extLst>
              <a:ext uri="{28A0092B-C50C-407E-A947-70E740481C1C}">
                <a14:useLocalDpi xmlns:a14="http://schemas.microsoft.com/office/drawing/2010/main" val="0"/>
              </a:ext>
            </a:extLst>
          </a:blip>
          <a:srcRect t="19155" r="1" b="7429"/>
          <a:stretch/>
        </p:blipFill>
        <p:spPr>
          <a:xfrm>
            <a:off x="7845135" y="1712564"/>
            <a:ext cx="4159917" cy="3657589"/>
          </a:xfrm>
          <a:prstGeom prst="rect">
            <a:avLst/>
          </a:prstGeom>
        </p:spPr>
      </p:pic>
      <p:pic>
        <p:nvPicPr>
          <p:cNvPr id="3" name="Picture 2" descr="Text, letter&#10;&#10;Description automatically generated">
            <a:extLst>
              <a:ext uri="{FF2B5EF4-FFF2-40B4-BE49-F238E27FC236}">
                <a16:creationId xmlns:a16="http://schemas.microsoft.com/office/drawing/2014/main" id="{DBBCD8A6-F29A-4C32-C697-EDF4B7AD8B3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2123" y="1712564"/>
            <a:ext cx="2972567" cy="3715708"/>
          </a:xfrm>
          <a:prstGeom prst="rect">
            <a:avLst/>
          </a:prstGeom>
        </p:spPr>
      </p:pic>
    </p:spTree>
    <p:extLst>
      <p:ext uri="{BB962C8B-B14F-4D97-AF65-F5344CB8AC3E}">
        <p14:creationId xmlns:p14="http://schemas.microsoft.com/office/powerpoint/2010/main" val="13681108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fill="hold"/>
                                        <p:tgtEl>
                                          <p:spTgt spid="3"/>
                                        </p:tgtEl>
                                        <p:attrNameLst>
                                          <p:attrName>ppt_x</p:attrName>
                                        </p:attrNameLst>
                                      </p:cBhvr>
                                      <p:tavLst>
                                        <p:tav tm="0">
                                          <p:val>
                                            <p:strVal val="#ppt_x"/>
                                          </p:val>
                                        </p:tav>
                                        <p:tav tm="100000">
                                          <p:val>
                                            <p:strVal val="#ppt_x"/>
                                          </p:val>
                                        </p:tav>
                                      </p:tavLst>
                                    </p:anim>
                                    <p:anim calcmode="lin" valueType="num">
                                      <p:cBhvr additive="base">
                                        <p:cTn id="26"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CB972422-B794-4FA8-BCC6-BAF6938A1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Title 1">
            <a:extLst>
              <a:ext uri="{FF2B5EF4-FFF2-40B4-BE49-F238E27FC236}">
                <a16:creationId xmlns:a16="http://schemas.microsoft.com/office/drawing/2014/main" id="{B5EC5CBE-E4AD-43FE-8623-29EC81A21F9B}"/>
              </a:ext>
            </a:extLst>
          </p:cNvPr>
          <p:cNvSpPr>
            <a:spLocks noGrp="1"/>
          </p:cNvSpPr>
          <p:nvPr>
            <p:ph type="title"/>
          </p:nvPr>
        </p:nvSpPr>
        <p:spPr>
          <a:xfrm>
            <a:off x="4128663" y="482600"/>
            <a:ext cx="8063336" cy="5892800"/>
          </a:xfrm>
        </p:spPr>
        <p:txBody>
          <a:bodyPr>
            <a:normAutofit/>
          </a:bodyPr>
          <a:lstStyle/>
          <a:p>
            <a:pPr algn="r"/>
            <a:r>
              <a:rPr lang="ar-SA" sz="3600" dirty="0">
                <a:solidFill>
                  <a:schemeClr val="tx1"/>
                </a:solidFill>
              </a:rPr>
              <a:t>يوسف إستس داعية اعتنق الإسلام بعد أن كان قسيسا بالدين النصراني ويعتبر من أشهر الدعاة بالولايات المتحدة وأسلم الكثير على يديه ومدافعاً عن الاسلام وأهله وكان ينشر الدعوة حتى بالسجون الأمريكية.</a:t>
            </a:r>
            <a:br>
              <a:rPr lang="ar-SA" sz="3600" dirty="0">
                <a:solidFill>
                  <a:schemeClr val="tx1"/>
                </a:solidFill>
              </a:rPr>
            </a:br>
            <a:r>
              <a:rPr lang="ar-SA" sz="3600" dirty="0">
                <a:solidFill>
                  <a:schemeClr val="tx1"/>
                </a:solidFill>
              </a:rPr>
              <a:t>للشيخ يوسف مؤلفات واشرطة مرئية للتعريف بالإسلام.</a:t>
            </a:r>
            <a:br>
              <a:rPr lang="ar-SA" sz="4800" dirty="0">
                <a:solidFill>
                  <a:schemeClr val="tx1"/>
                </a:solidFill>
              </a:rPr>
            </a:br>
            <a:endParaRPr lang="ar-SA" sz="4800" dirty="0">
              <a:solidFill>
                <a:schemeClr val="tx1"/>
              </a:solidFill>
            </a:endParaRPr>
          </a:p>
        </p:txBody>
      </p:sp>
      <p:sp>
        <p:nvSpPr>
          <p:cNvPr id="19" name="Rectangle 9">
            <a:extLst>
              <a:ext uri="{FF2B5EF4-FFF2-40B4-BE49-F238E27FC236}">
                <a16:creationId xmlns:a16="http://schemas.microsoft.com/office/drawing/2014/main" id="{89DE9E2B-5611-49C8-862E-AD4D43A8AA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1">
            <a:extLst>
              <a:ext uri="{FF2B5EF4-FFF2-40B4-BE49-F238E27FC236}">
                <a16:creationId xmlns:a16="http://schemas.microsoft.com/office/drawing/2014/main" id="{5296EC4F-8732-481B-94CB-C98E4EF297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9935" y="1836869"/>
            <a:ext cx="0" cy="3184263"/>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Rectangle 13">
            <a:extLst>
              <a:ext uri="{FF2B5EF4-FFF2-40B4-BE49-F238E27FC236}">
                <a16:creationId xmlns:a16="http://schemas.microsoft.com/office/drawing/2014/main" id="{519C7155-1644-4C60-B0B5-32B1800D6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7540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descr="A person with a white beard&#10;&#10;Description automatically generated with medium confidence">
            <a:extLst>
              <a:ext uri="{FF2B5EF4-FFF2-40B4-BE49-F238E27FC236}">
                <a16:creationId xmlns:a16="http://schemas.microsoft.com/office/drawing/2014/main" id="{490C9C90-6487-256B-3571-0846408104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531" y="1671555"/>
            <a:ext cx="3725602" cy="3514890"/>
          </a:xfrm>
          <a:prstGeom prst="rect">
            <a:avLst/>
          </a:prstGeom>
        </p:spPr>
      </p:pic>
    </p:spTree>
    <p:extLst>
      <p:ext uri="{BB962C8B-B14F-4D97-AF65-F5344CB8AC3E}">
        <p14:creationId xmlns:p14="http://schemas.microsoft.com/office/powerpoint/2010/main" val="373111545"/>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9B048A9D-7810-4E83-9167-7E739CC84D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059012"/>
            <a:ext cx="12188952"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8" name="Rectangle 27">
            <a:extLst>
              <a:ext uri="{FF2B5EF4-FFF2-40B4-BE49-F238E27FC236}">
                <a16:creationId xmlns:a16="http://schemas.microsoft.com/office/drawing/2014/main" id="{CC43FB38-B7F9-4596-81AE-806CFD75FE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30" name="Rectangle 29">
            <a:extLst>
              <a:ext uri="{FF2B5EF4-FFF2-40B4-BE49-F238E27FC236}">
                <a16:creationId xmlns:a16="http://schemas.microsoft.com/office/drawing/2014/main" id="{E164ABF9-6BDA-48A6-BD68-60B349C56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3657600"/>
            <a:ext cx="12188952"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orbel" panose="020B0503020204020204"/>
              <a:ea typeface="+mn-ea"/>
              <a:cs typeface="+mn-cs"/>
            </a:endParaRPr>
          </a:p>
        </p:txBody>
      </p:sp>
      <p:sp>
        <p:nvSpPr>
          <p:cNvPr id="2" name="Title 1">
            <a:extLst>
              <a:ext uri="{FF2B5EF4-FFF2-40B4-BE49-F238E27FC236}">
                <a16:creationId xmlns:a16="http://schemas.microsoft.com/office/drawing/2014/main" id="{B5EC5CBE-E4AD-43FE-8623-29EC81A21F9B}"/>
              </a:ext>
            </a:extLst>
          </p:cNvPr>
          <p:cNvSpPr>
            <a:spLocks noGrp="1"/>
          </p:cNvSpPr>
          <p:nvPr>
            <p:ph type="title"/>
          </p:nvPr>
        </p:nvSpPr>
        <p:spPr>
          <a:xfrm>
            <a:off x="360217" y="44729"/>
            <a:ext cx="11471565" cy="1739347"/>
          </a:xfrm>
        </p:spPr>
        <p:txBody>
          <a:bodyPr vert="horz" lIns="91440" tIns="45720" rIns="91440" bIns="45720" rtlCol="0" anchor="ctr">
            <a:normAutofit/>
          </a:bodyPr>
          <a:lstStyle/>
          <a:p>
            <a:pPr algn="ctr" rtl="0">
              <a:lnSpc>
                <a:spcPct val="80000"/>
              </a:lnSpc>
            </a:pPr>
            <a:r>
              <a:rPr lang="ar-SA" sz="6000" spc="150" dirty="0">
                <a:solidFill>
                  <a:srgbClr val="2C2C2C"/>
                </a:solidFill>
              </a:rPr>
              <a:t>وضع المسلمين في الولايات المتحدة الأمريكية</a:t>
            </a:r>
            <a:endParaRPr lang="en-US" sz="6000" spc="150" dirty="0"/>
          </a:p>
        </p:txBody>
      </p:sp>
      <p:pic>
        <p:nvPicPr>
          <p:cNvPr id="5" name="Picture 4">
            <a:extLst>
              <a:ext uri="{FF2B5EF4-FFF2-40B4-BE49-F238E27FC236}">
                <a16:creationId xmlns:a16="http://schemas.microsoft.com/office/drawing/2014/main" id="{5302B87C-92F7-D3E5-3C74-95D3B41F379F}"/>
              </a:ext>
            </a:extLst>
          </p:cNvPr>
          <p:cNvPicPr>
            <a:picLocks noChangeAspect="1"/>
          </p:cNvPicPr>
          <p:nvPr/>
        </p:nvPicPr>
        <p:blipFill>
          <a:blip r:embed="rId3"/>
          <a:stretch>
            <a:fillRect/>
          </a:stretch>
        </p:blipFill>
        <p:spPr>
          <a:xfrm>
            <a:off x="7557011" y="2427413"/>
            <a:ext cx="4467515" cy="2460371"/>
          </a:xfrm>
          <a:prstGeom prst="rect">
            <a:avLst/>
          </a:prstGeom>
        </p:spPr>
      </p:pic>
      <p:pic>
        <p:nvPicPr>
          <p:cNvPr id="6" name="Picture 5" descr="A picture containing grass, outdoor, sky, building&#10;&#10;Description automatically generated">
            <a:extLst>
              <a:ext uri="{FF2B5EF4-FFF2-40B4-BE49-F238E27FC236}">
                <a16:creationId xmlns:a16="http://schemas.microsoft.com/office/drawing/2014/main" id="{5892F9AA-ABA0-F121-D68F-9E201EBC5C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6421" y="2059012"/>
            <a:ext cx="4390722" cy="2870435"/>
          </a:xfrm>
          <a:prstGeom prst="rect">
            <a:avLst/>
          </a:prstGeom>
        </p:spPr>
      </p:pic>
      <p:pic>
        <p:nvPicPr>
          <p:cNvPr id="7" name="Picture 6">
            <a:extLst>
              <a:ext uri="{FF2B5EF4-FFF2-40B4-BE49-F238E27FC236}">
                <a16:creationId xmlns:a16="http://schemas.microsoft.com/office/drawing/2014/main" id="{3E78B0BF-6DD5-6D9F-06B3-72CBBFA6927C}"/>
              </a:ext>
            </a:extLst>
          </p:cNvPr>
          <p:cNvPicPr>
            <a:picLocks noChangeAspect="1"/>
          </p:cNvPicPr>
          <p:nvPr/>
        </p:nvPicPr>
        <p:blipFill>
          <a:blip r:embed="rId5"/>
          <a:stretch>
            <a:fillRect/>
          </a:stretch>
        </p:blipFill>
        <p:spPr>
          <a:xfrm>
            <a:off x="135308" y="1950570"/>
            <a:ext cx="2731245" cy="3414056"/>
          </a:xfrm>
          <a:prstGeom prst="rect">
            <a:avLst/>
          </a:prstGeom>
        </p:spPr>
      </p:pic>
    </p:spTree>
    <p:extLst>
      <p:ext uri="{BB962C8B-B14F-4D97-AF65-F5344CB8AC3E}">
        <p14:creationId xmlns:p14="http://schemas.microsoft.com/office/powerpoint/2010/main" val="42344431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3E75778-8865-451E-A418-58B337FE5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0" name="Rectangle 9">
            <a:extLst>
              <a:ext uri="{FF2B5EF4-FFF2-40B4-BE49-F238E27FC236}">
                <a16:creationId xmlns:a16="http://schemas.microsoft.com/office/drawing/2014/main" id="{04B3A732-BD30-43B3-B22F-86F941907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2" name="Rectangle 11">
            <a:extLst>
              <a:ext uri="{FF2B5EF4-FFF2-40B4-BE49-F238E27FC236}">
                <a16:creationId xmlns:a16="http://schemas.microsoft.com/office/drawing/2014/main" id="{CB5978F0-8D3C-4B12-B071-F1254173E3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1600"/>
            <a:ext cx="12192000" cy="411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Title 1">
            <a:extLst>
              <a:ext uri="{FF2B5EF4-FFF2-40B4-BE49-F238E27FC236}">
                <a16:creationId xmlns:a16="http://schemas.microsoft.com/office/drawing/2014/main" id="{91906B6E-31FD-489E-BCA2-C47A34250F4D}"/>
              </a:ext>
            </a:extLst>
          </p:cNvPr>
          <p:cNvSpPr>
            <a:spLocks noGrp="1"/>
          </p:cNvSpPr>
          <p:nvPr>
            <p:ph type="title"/>
          </p:nvPr>
        </p:nvSpPr>
        <p:spPr>
          <a:xfrm>
            <a:off x="1" y="1371599"/>
            <a:ext cx="12195668" cy="4114800"/>
          </a:xfrm>
        </p:spPr>
        <p:txBody>
          <a:bodyPr vert="horz" lIns="91440" tIns="45720" rIns="91440" bIns="45720" rtlCol="0" anchor="ctr">
            <a:normAutofit/>
          </a:bodyPr>
          <a:lstStyle/>
          <a:p>
            <a:pPr algn="ctr" rtl="0">
              <a:lnSpc>
                <a:spcPct val="80000"/>
              </a:lnSpc>
            </a:pPr>
            <a:r>
              <a:rPr lang="ar-SA" sz="4400" spc="150" dirty="0">
                <a:solidFill>
                  <a:schemeClr val="bg1"/>
                </a:solidFill>
              </a:rPr>
              <a:t>أشكركم على </a:t>
            </a:r>
            <a:r>
              <a:rPr lang="ar-SA" sz="4400" spc="150">
                <a:solidFill>
                  <a:schemeClr val="bg1"/>
                </a:solidFill>
              </a:rPr>
              <a:t>حسن استماعكم</a:t>
            </a:r>
            <a:r>
              <a:rPr lang="ar-SA" sz="4400">
                <a:solidFill>
                  <a:srgbClr val="E7E9EA"/>
                </a:solidFill>
                <a:latin typeface="Tahoma" panose="020B0604030504040204" pitchFamily="34" charset="0"/>
              </a:rPr>
              <a:t>🥰🙏</a:t>
            </a:r>
            <a:r>
              <a:rPr lang="ar-SA" sz="4400" spc="150">
                <a:solidFill>
                  <a:schemeClr val="bg1"/>
                </a:solidFill>
              </a:rPr>
              <a:t>.</a:t>
            </a:r>
            <a:br>
              <a:rPr lang="ar-SA" sz="4400" spc="150" dirty="0">
                <a:solidFill>
                  <a:schemeClr val="bg1"/>
                </a:solidFill>
              </a:rPr>
            </a:br>
            <a:r>
              <a:rPr lang="ar-SA" sz="4400" spc="150" dirty="0">
                <a:solidFill>
                  <a:schemeClr val="bg1"/>
                </a:solidFill>
              </a:rPr>
              <a:t>هل لديكم أسئلة؟</a:t>
            </a:r>
            <a:endParaRPr lang="en-US" sz="4400" spc="150" dirty="0">
              <a:solidFill>
                <a:schemeClr val="bg1"/>
              </a:solidFill>
            </a:endParaRPr>
          </a:p>
        </p:txBody>
      </p:sp>
    </p:spTree>
    <p:extLst>
      <p:ext uri="{BB962C8B-B14F-4D97-AF65-F5344CB8AC3E}">
        <p14:creationId xmlns:p14="http://schemas.microsoft.com/office/powerpoint/2010/main" val="36451092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1138</TotalTime>
  <Words>446</Words>
  <Application>Microsoft Office PowerPoint</Application>
  <PresentationFormat>Widescreen</PresentationFormat>
  <Paragraphs>20</Paragraphs>
  <Slides>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Corbel</vt:lpstr>
      <vt:lpstr>Tahoma</vt:lpstr>
      <vt:lpstr>Wingdings</vt:lpstr>
      <vt:lpstr>Banded</vt:lpstr>
      <vt:lpstr>المسلمين  في الولايات المتحدة الأمريكية  المقرر:سلم108(قضايا معاصرة) المقدم:عبدالرحمن عماد الميمان )@PYTHON01100100( المشرف:فلاح العريفي</vt:lpstr>
      <vt:lpstr>نبذة عن الولايات المتحدة الأمريكية</vt:lpstr>
      <vt:lpstr>الولايات المتحدة الأمريكية  جُمهُورِيّة دُستُورِيّة اِتِّحادِيّة تضم خمسين ولاية وهي أقوى أقتصاد بالعالم وتتميَّز الوِلايات المُتّحِدَة بِأَنّها وَاحِدَة من أَكثر دُوَلِ العالَم تنوُّعاً من حيث العِرق والثَّقافة، وجَاء ذَلك نَتِيجة الهِجرة الكَبِيرة إِليها من بُلدانٌ مُختلفة وتعتبر الولايات المتحدة من أكثر الدول العلمانية تديناً في العالم الغربي حيث لا يزال الدين يعلب دوراً كبيراً بالحياة العامة لمعظم الأمريكيين رغم عَلمانية مؤسسات الدولة ومدارسها حالياً وانتشار ظاهرة اللادينية والإلحاد في هذا العصر.</vt:lpstr>
      <vt:lpstr>الإسلام في الولايات المتحدة الأمريكية</vt:lpstr>
      <vt:lpstr>يوسف إستس داعية اعتنق الإسلام بعد أن كان قسيسا بالدين النصراني ويعتبر من أشهر الدعاة بالولايات المتحدة وأسلم الكثير على يديه ومدافعاً عن الاسلام وأهله وكان ينشر الدعوة حتى بالسجون الأمريكية. للشيخ يوسف مؤلفات واشرطة مرئية للتعريف بالإسلام. </vt:lpstr>
      <vt:lpstr>وضع المسلمين في الولايات المتحدة الأمريكية</vt:lpstr>
      <vt:lpstr>أشكركم على حسن استماعكم🥰🙏. هل لديكم أسئلة؟</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التنمر بوجهة نظر طلاب السنة المشتركة   المقدم:عبدالرحمن عماد الميمان المشرف:د.عبدالله الفجال</dc:title>
  <dc:creator>عبد الرحمن الميمان</dc:creator>
  <cp:lastModifiedBy>عبد الرحمن الميمان</cp:lastModifiedBy>
  <cp:revision>54</cp:revision>
  <dcterms:created xsi:type="dcterms:W3CDTF">2020-04-06T06:29:12Z</dcterms:created>
  <dcterms:modified xsi:type="dcterms:W3CDTF">2023-01-17T14:03:16Z</dcterms:modified>
</cp:coreProperties>
</file>